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in AM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135563"/>
          </a:xfrm>
        </p:spPr>
        <p:txBody>
          <a:bodyPr/>
          <a:lstStyle/>
          <a:p>
            <a:r>
              <a:rPr lang="en-IN" dirty="0" smtClean="0"/>
              <a:t>Receiver Model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Carrier frequency is large compared to transmission bandwidth B</a:t>
            </a:r>
            <a:r>
              <a:rPr lang="en-IN" baseline="-25000" dirty="0" smtClean="0"/>
              <a:t>T</a:t>
            </a:r>
            <a:r>
              <a:rPr lang="en-IN" dirty="0" smtClean="0"/>
              <a:t>, Filtered noise n(t) is treated as narrowband noise.</a:t>
            </a:r>
          </a:p>
          <a:p>
            <a:r>
              <a:rPr lang="en-IN" dirty="0" smtClean="0"/>
              <a:t> </a:t>
            </a:r>
          </a:p>
          <a:p>
            <a:r>
              <a:rPr lang="en-IN" dirty="0" smtClean="0"/>
              <a:t>X(t) = s(t) + n(t)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70" r="3363" b="10000"/>
          <a:stretch>
            <a:fillRect/>
          </a:stretch>
        </p:blipFill>
        <p:spPr bwMode="auto">
          <a:xfrm>
            <a:off x="762000" y="1600200"/>
            <a:ext cx="784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029200"/>
            <a:ext cx="6200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in FM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4983163"/>
          </a:xfrm>
        </p:spPr>
        <p:txBody>
          <a:bodyPr/>
          <a:lstStyle/>
          <a:p>
            <a:r>
              <a:rPr lang="en-IN" dirty="0" smtClean="0"/>
              <a:t>The noise model of FM receiver is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Equivalently </a:t>
            </a:r>
          </a:p>
          <a:p>
            <a:r>
              <a:rPr lang="en-IN" dirty="0" smtClean="0"/>
              <a:t>Where </a:t>
            </a:r>
            <a:endParaRPr lang="en-IN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r="4026"/>
          <a:stretch>
            <a:fillRect/>
          </a:stretch>
        </p:blipFill>
        <p:spPr bwMode="auto">
          <a:xfrm>
            <a:off x="0" y="1524000"/>
            <a:ext cx="91440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352800"/>
            <a:ext cx="5895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b="26154"/>
          <a:stretch>
            <a:fillRect/>
          </a:stretch>
        </p:blipFill>
        <p:spPr bwMode="auto">
          <a:xfrm>
            <a:off x="3124200" y="4114800"/>
            <a:ext cx="453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5105400"/>
            <a:ext cx="3495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4724400"/>
            <a:ext cx="30956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in FM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059363"/>
          </a:xfrm>
        </p:spPr>
        <p:txBody>
          <a:bodyPr/>
          <a:lstStyle/>
          <a:p>
            <a:r>
              <a:rPr lang="en-IN" dirty="0" smtClean="0"/>
              <a:t>FM signal s(t) is defined as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noisy signal at band pass filter output</a:t>
            </a:r>
          </a:p>
          <a:p>
            <a:endParaRPr lang="en-IN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13636"/>
          <a:stretch>
            <a:fillRect/>
          </a:stretch>
        </p:blipFill>
        <p:spPr bwMode="auto">
          <a:xfrm>
            <a:off x="1447800" y="1752600"/>
            <a:ext cx="59055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819400"/>
            <a:ext cx="4019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962400"/>
            <a:ext cx="7991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in FM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059363"/>
          </a:xfrm>
        </p:spPr>
        <p:txBody>
          <a:bodyPr/>
          <a:lstStyle/>
          <a:p>
            <a:r>
              <a:rPr lang="en-IN" dirty="0" smtClean="0"/>
              <a:t>The </a:t>
            </a:r>
            <a:r>
              <a:rPr lang="en-IN" dirty="0" err="1" smtClean="0"/>
              <a:t>phasor</a:t>
            </a:r>
            <a:r>
              <a:rPr lang="en-IN" dirty="0" smtClean="0"/>
              <a:t> diagram of x(t) is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For large carrier to noise ratio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r="3868"/>
          <a:stretch>
            <a:fillRect/>
          </a:stretch>
        </p:blipFill>
        <p:spPr bwMode="auto">
          <a:xfrm>
            <a:off x="1143000" y="1676400"/>
            <a:ext cx="65103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r="1682" b="13514"/>
          <a:stretch>
            <a:fillRect/>
          </a:stretch>
        </p:blipFill>
        <p:spPr bwMode="auto">
          <a:xfrm>
            <a:off x="762000" y="32766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 b="13978"/>
          <a:stretch>
            <a:fillRect/>
          </a:stretch>
        </p:blipFill>
        <p:spPr bwMode="auto">
          <a:xfrm>
            <a:off x="2057400" y="4572000"/>
            <a:ext cx="5124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410200"/>
            <a:ext cx="67532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in FM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/>
          <a:lstStyle/>
          <a:p>
            <a:r>
              <a:rPr lang="en-IN" dirty="0" smtClean="0"/>
              <a:t>The discriminator output is proportional to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Where </a:t>
            </a:r>
            <a:r>
              <a:rPr lang="en-IN" dirty="0" err="1" smtClean="0"/>
              <a:t>n</a:t>
            </a:r>
            <a:r>
              <a:rPr lang="en-IN" baseline="-25000" dirty="0" err="1" smtClean="0"/>
              <a:t>d</a:t>
            </a:r>
            <a:r>
              <a:rPr lang="en-IN" dirty="0" smtClean="0"/>
              <a:t> is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447800"/>
            <a:ext cx="31623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352800"/>
            <a:ext cx="5934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267200"/>
            <a:ext cx="4695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105400"/>
            <a:ext cx="3457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 b="26446"/>
          <a:stretch>
            <a:fillRect/>
          </a:stretch>
        </p:blipFill>
        <p:spPr bwMode="auto">
          <a:xfrm>
            <a:off x="2362200" y="5562600"/>
            <a:ext cx="30575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in FM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/>
          <a:lstStyle/>
          <a:p>
            <a:r>
              <a:rPr lang="en-IN" dirty="0" smtClean="0"/>
              <a:t>To determine average output noise power, </a:t>
            </a:r>
            <a:r>
              <a:rPr lang="en-IN" dirty="0" err="1" smtClean="0"/>
              <a:t>n</a:t>
            </a:r>
            <a:r>
              <a:rPr lang="en-IN" baseline="-25000" dirty="0" err="1" smtClean="0"/>
              <a:t>d</a:t>
            </a:r>
            <a:r>
              <a:rPr lang="en-IN" dirty="0" smtClean="0"/>
              <a:t>(t) and </a:t>
            </a:r>
            <a:r>
              <a:rPr lang="en-IN" dirty="0" err="1" smtClean="0"/>
              <a:t>n</a:t>
            </a:r>
            <a:r>
              <a:rPr lang="en-IN" baseline="-25000" dirty="0" err="1" smtClean="0"/>
              <a:t>Q</a:t>
            </a:r>
            <a:r>
              <a:rPr lang="en-IN" dirty="0" smtClean="0"/>
              <a:t>(t) can be related as 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18573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133600"/>
            <a:ext cx="32194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 r="2628"/>
          <a:stretch>
            <a:fillRect/>
          </a:stretch>
        </p:blipFill>
        <p:spPr bwMode="auto">
          <a:xfrm>
            <a:off x="1143000" y="3048000"/>
            <a:ext cx="67056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4648200"/>
            <a:ext cx="3152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800600"/>
            <a:ext cx="28479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43200" y="5638800"/>
            <a:ext cx="2990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in AM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(SNR)</a:t>
            </a:r>
            <a:r>
              <a:rPr lang="en-IN" dirty="0" err="1" smtClean="0"/>
              <a:t>i</a:t>
            </a:r>
            <a:r>
              <a:rPr lang="en-IN" dirty="0" smtClean="0"/>
              <a:t>= ratio of average power of modulated signal s(t) to  average power of filtered noise n(t).</a:t>
            </a:r>
          </a:p>
          <a:p>
            <a:r>
              <a:rPr lang="en-IN" dirty="0" smtClean="0"/>
              <a:t>(SNR)o: ratio of average power of demodulated signal to average power of noise, both measured at receiver output.</a:t>
            </a:r>
          </a:p>
          <a:p>
            <a:r>
              <a:rPr lang="en-IN" dirty="0" smtClean="0"/>
              <a:t>(SNR)c: ratio of average power of modulated signal to average power of channel noise in message bandwidth </a:t>
            </a:r>
            <a:r>
              <a:rPr lang="en-IN" smtClean="0"/>
              <a:t>both measured </a:t>
            </a:r>
            <a:r>
              <a:rPr lang="en-IN" dirty="0" smtClean="0"/>
              <a:t>at receiver input.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39074" b="39474"/>
          <a:stretch>
            <a:fillRect/>
          </a:stretch>
        </p:blipFill>
        <p:spPr bwMode="auto">
          <a:xfrm>
            <a:off x="2667000" y="914400"/>
            <a:ext cx="38242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Analysis in DSBSC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/>
          <a:lstStyle/>
          <a:p>
            <a:r>
              <a:rPr lang="en-IN" dirty="0" smtClean="0"/>
              <a:t>DSB-SC Receiver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Where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5753"/>
          <a:stretch>
            <a:fillRect/>
          </a:stretch>
        </p:blipFill>
        <p:spPr bwMode="auto">
          <a:xfrm>
            <a:off x="0" y="1371600"/>
            <a:ext cx="8763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24528"/>
          <a:stretch>
            <a:fillRect/>
          </a:stretch>
        </p:blipFill>
        <p:spPr bwMode="auto">
          <a:xfrm>
            <a:off x="762000" y="4572000"/>
            <a:ext cx="3867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t="14815"/>
          <a:stretch>
            <a:fillRect/>
          </a:stretch>
        </p:blipFill>
        <p:spPr bwMode="auto">
          <a:xfrm>
            <a:off x="5181600" y="4419600"/>
            <a:ext cx="31051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5638800"/>
            <a:ext cx="2876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992123" y="5257800"/>
            <a:ext cx="6049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Average noise in message bandwidth W is WN</a:t>
            </a:r>
            <a:r>
              <a:rPr lang="en-IN" sz="2400" baseline="-25000" dirty="0" smtClean="0"/>
              <a:t>0</a:t>
            </a:r>
            <a:endParaRPr lang="en-US" sz="2400" baseline="-2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Analysis in DSBSC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The total signal at coherent detector input is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output at product modulator is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output of low pass filter is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1905000"/>
            <a:ext cx="90106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429000"/>
            <a:ext cx="85058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 b="25333"/>
          <a:stretch>
            <a:fillRect/>
          </a:stretch>
        </p:blipFill>
        <p:spPr bwMode="auto">
          <a:xfrm>
            <a:off x="2209800" y="5257800"/>
            <a:ext cx="4086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Analysis in DSBSC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458200" cy="3459163"/>
          </a:xfrm>
        </p:spPr>
        <p:txBody>
          <a:bodyPr/>
          <a:lstStyle/>
          <a:p>
            <a:r>
              <a:rPr lang="en-IN" dirty="0" smtClean="0"/>
              <a:t> By definition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Substitute numerator and denominator values, we get</a:t>
            </a:r>
          </a:p>
          <a:p>
            <a:r>
              <a:rPr lang="en-IN" dirty="0" smtClean="0"/>
              <a:t>F=1</a:t>
            </a:r>
          </a:p>
          <a:p>
            <a:endParaRPr lang="en-IN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838200"/>
            <a:ext cx="41814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r="39074" b="39474"/>
          <a:stretch>
            <a:fillRect/>
          </a:stretch>
        </p:blipFill>
        <p:spPr bwMode="auto">
          <a:xfrm>
            <a:off x="2438400" y="3276600"/>
            <a:ext cx="38242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IN" dirty="0" smtClean="0"/>
              <a:t>Noise in DSBFC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124200"/>
            <a:ext cx="8686800" cy="3001963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The AM signal s(t) is given by</a:t>
            </a:r>
          </a:p>
          <a:p>
            <a:endParaRPr lang="en-IN" dirty="0" smtClean="0"/>
          </a:p>
          <a:p>
            <a:r>
              <a:rPr lang="en-IN" dirty="0" smtClean="0"/>
              <a:t>The average power of carrier component is </a:t>
            </a:r>
          </a:p>
          <a:p>
            <a:r>
              <a:rPr lang="en-IN" dirty="0" smtClean="0"/>
              <a:t>The average power of information bearing component </a:t>
            </a:r>
          </a:p>
          <a:p>
            <a:endParaRPr lang="en-IN" dirty="0" smtClean="0"/>
          </a:p>
          <a:p>
            <a:r>
              <a:rPr lang="en-IN" dirty="0" smtClean="0"/>
              <a:t>Thus total power is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3125"/>
          <a:stretch>
            <a:fillRect/>
          </a:stretch>
        </p:blipFill>
        <p:spPr bwMode="auto">
          <a:xfrm>
            <a:off x="0" y="914400"/>
            <a:ext cx="9144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487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114800"/>
            <a:ext cx="8477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4953000"/>
            <a:ext cx="4448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59436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in DSBFC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971800"/>
            <a:ext cx="8458200" cy="3154363"/>
          </a:xfrm>
        </p:spPr>
        <p:txBody>
          <a:bodyPr/>
          <a:lstStyle/>
          <a:p>
            <a:r>
              <a:rPr lang="en-IN" dirty="0" smtClean="0"/>
              <a:t>X(t) serves as input to envelope detector.</a:t>
            </a:r>
          </a:p>
          <a:p>
            <a:r>
              <a:rPr lang="en-IN" dirty="0" smtClean="0"/>
              <a:t>Thus, the output y(t)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approximated output y(t) is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914400"/>
            <a:ext cx="36385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752600"/>
            <a:ext cx="87153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267200"/>
            <a:ext cx="6191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5943600"/>
            <a:ext cx="4314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Noise in DSBFC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135563"/>
          </a:xfrm>
        </p:spPr>
        <p:txBody>
          <a:bodyPr/>
          <a:lstStyle/>
          <a:p>
            <a:r>
              <a:rPr lang="en-IN" dirty="0" smtClean="0"/>
              <a:t>The DC term A</a:t>
            </a:r>
            <a:r>
              <a:rPr lang="en-IN" baseline="-25000" dirty="0" smtClean="0"/>
              <a:t>C</a:t>
            </a:r>
            <a:r>
              <a:rPr lang="en-IN" dirty="0" smtClean="0"/>
              <a:t> can be ignored or can be blocked by using capacitor.</a:t>
            </a:r>
          </a:p>
          <a:p>
            <a:r>
              <a:rPr lang="en-IN" dirty="0" smtClean="0"/>
              <a:t>Thus,</a:t>
            </a:r>
          </a:p>
          <a:p>
            <a:endParaRPr lang="en-IN" dirty="0" smtClean="0"/>
          </a:p>
          <a:p>
            <a:r>
              <a:rPr lang="en-IN" dirty="0" smtClean="0"/>
              <a:t>F=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3000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048000"/>
            <a:ext cx="35337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Threshold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763000" cy="426720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When the carrier to noise ratio is less compared to unity then noise term dominates.</a:t>
            </a:r>
          </a:p>
          <a:p>
            <a:r>
              <a:rPr lang="en-IN" dirty="0" smtClean="0"/>
              <a:t>In such cases n(t) can be written as </a:t>
            </a:r>
          </a:p>
          <a:p>
            <a:endParaRPr lang="en-IN" dirty="0" smtClean="0"/>
          </a:p>
          <a:p>
            <a:r>
              <a:rPr lang="en-IN" dirty="0" smtClean="0"/>
              <a:t>The envelope output is</a:t>
            </a:r>
          </a:p>
          <a:p>
            <a:endParaRPr lang="en-IN" dirty="0" smtClean="0"/>
          </a:p>
          <a:p>
            <a:r>
              <a:rPr lang="en-IN" dirty="0" smtClean="0"/>
              <a:t>The detector output has no component proportional to message m(t). Thus m(t) is lost.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70104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733800"/>
            <a:ext cx="424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 b="18841"/>
          <a:stretch>
            <a:fillRect/>
          </a:stretch>
        </p:blipFill>
        <p:spPr bwMode="auto">
          <a:xfrm>
            <a:off x="1295400" y="48768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368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Noise in AM systems</vt:lpstr>
      <vt:lpstr>Noise in AM systems</vt:lpstr>
      <vt:lpstr>Noise Analysis in DSBSC</vt:lpstr>
      <vt:lpstr>Noise Analysis in DSBSC</vt:lpstr>
      <vt:lpstr>Noise Analysis in DSBSC</vt:lpstr>
      <vt:lpstr>Noise in DSBFC</vt:lpstr>
      <vt:lpstr>Noise in DSBFC</vt:lpstr>
      <vt:lpstr>Noise in DSBFC</vt:lpstr>
      <vt:lpstr>Threshold effect</vt:lpstr>
      <vt:lpstr>Noise in FM systems</vt:lpstr>
      <vt:lpstr>Noise in FM systems</vt:lpstr>
      <vt:lpstr>Noise in FM systems</vt:lpstr>
      <vt:lpstr>Noise in FM systems</vt:lpstr>
      <vt:lpstr>Noise in FM systems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Windows User</cp:lastModifiedBy>
  <cp:revision>20</cp:revision>
  <dcterms:created xsi:type="dcterms:W3CDTF">2006-08-16T00:00:00Z</dcterms:created>
  <dcterms:modified xsi:type="dcterms:W3CDTF">2020-04-20T08:41:06Z</dcterms:modified>
</cp:coreProperties>
</file>